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7" r:id="rId2"/>
    <p:sldId id="258" r:id="rId3"/>
    <p:sldId id="275" r:id="rId4"/>
    <p:sldId id="259" r:id="rId5"/>
    <p:sldId id="260" r:id="rId6"/>
    <p:sldId id="271" r:id="rId7"/>
    <p:sldId id="261" r:id="rId8"/>
    <p:sldId id="269" r:id="rId9"/>
    <p:sldId id="262" r:id="rId10"/>
    <p:sldId id="263" r:id="rId11"/>
    <p:sldId id="264" r:id="rId12"/>
    <p:sldId id="267" r:id="rId13"/>
    <p:sldId id="270"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130" autoAdjust="0"/>
    <p:restoredTop sz="86428" autoAdjust="0"/>
  </p:normalViewPr>
  <p:slideViewPr>
    <p:cSldViewPr>
      <p:cViewPr varScale="1">
        <p:scale>
          <a:sx n="89" d="100"/>
          <a:sy n="89" d="100"/>
        </p:scale>
        <p:origin x="-1314" y="-108"/>
      </p:cViewPr>
      <p:guideLst>
        <p:guide orient="horz" pos="2160"/>
        <p:guide pos="2880"/>
      </p:guideLst>
    </p:cSldViewPr>
  </p:slideViewPr>
  <p:outlineViewPr>
    <p:cViewPr>
      <p:scale>
        <a:sx n="33" d="100"/>
        <a:sy n="33" d="100"/>
      </p:scale>
      <p:origin x="264" y="1720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728CB-8301-4397-BB3B-EE314A7962FA}" type="datetimeFigureOut">
              <a:rPr lang="en-US" smtClean="0"/>
              <a:pPr/>
              <a:t>7/18/2020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29A46D-7855-4A26-9D9E-A17F68DF981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29A46D-7855-4A26-9D9E-A17F68DF9812}"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133600"/>
          </a:xfrm>
        </p:spPr>
        <p:txBody>
          <a:bodyPr>
            <a:normAutofit/>
          </a:bodyPr>
          <a:lstStyle/>
          <a:p>
            <a:pPr algn="ctr"/>
            <a:r>
              <a:rPr lang="en-US" sz="3200" dirty="0" smtClean="0">
                <a:latin typeface="Times New Roman" pitchFamily="18" charset="0"/>
                <a:cs typeface="Times New Roman" pitchFamily="18" charset="0"/>
              </a:rPr>
              <a:t>ATOMIC ENERGY EDUCATION SOCIETY</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Distant Learning Programme</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Class XI  Subject: Physics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Chapter: Unit and Measurement (Module 2/4)</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3535363"/>
          </a:xfrm>
        </p:spPr>
        <p:txBody>
          <a:bodyPr>
            <a:normAutofit fontScale="92500"/>
          </a:bodyPr>
          <a:lstStyle/>
          <a:p>
            <a:pPr>
              <a:buNone/>
            </a:pPr>
            <a:r>
              <a:rPr lang="en-US" sz="3400" dirty="0" smtClean="0">
                <a:latin typeface="Times New Roman" pitchFamily="18" charset="0"/>
                <a:cs typeface="Times New Roman" pitchFamily="18" charset="0"/>
              </a:rPr>
              <a:t>Contents : </a:t>
            </a:r>
          </a:p>
          <a:p>
            <a:r>
              <a:rPr lang="en-US" sz="3400" dirty="0" smtClean="0">
                <a:latin typeface="Times New Roman" pitchFamily="18" charset="0"/>
                <a:cs typeface="Times New Roman" pitchFamily="18" charset="0"/>
              </a:rPr>
              <a:t>Accuracy &amp;Precision</a:t>
            </a:r>
          </a:p>
          <a:p>
            <a:r>
              <a:rPr lang="en-US" sz="3400" dirty="0" smtClean="0">
                <a:latin typeface="Times New Roman" pitchFamily="18" charset="0"/>
                <a:cs typeface="Times New Roman" pitchFamily="18" charset="0"/>
              </a:rPr>
              <a:t>Errors and types of errors</a:t>
            </a:r>
          </a:p>
          <a:p>
            <a:r>
              <a:rPr lang="en-US" sz="3400" dirty="0" smtClean="0">
                <a:latin typeface="Times New Roman" pitchFamily="18" charset="0"/>
                <a:cs typeface="Times New Roman" pitchFamily="18" charset="0"/>
              </a:rPr>
              <a:t>Systematic and Random errors</a:t>
            </a:r>
          </a:p>
          <a:p>
            <a:r>
              <a:rPr lang="en-US" sz="3400" dirty="0" smtClean="0">
                <a:latin typeface="Times New Roman" pitchFamily="18" charset="0"/>
                <a:cs typeface="Times New Roman" pitchFamily="18" charset="0"/>
              </a:rPr>
              <a:t>Instrumental, Imperfection and personal errors</a:t>
            </a:r>
          </a:p>
          <a:p>
            <a:r>
              <a:rPr lang="en-US" sz="3400" dirty="0" smtClean="0">
                <a:latin typeface="Times New Roman" pitchFamily="18" charset="0"/>
                <a:cs typeface="Times New Roman" pitchFamily="18" charset="0"/>
              </a:rPr>
              <a:t>Absolute, Relative error and Percentage errors.</a:t>
            </a:r>
          </a:p>
          <a:p>
            <a:endParaRPr lang="en-US" sz="3400" dirty="0" smtClean="0">
              <a:latin typeface="Times New Roman" pitchFamily="18" charset="0"/>
              <a:cs typeface="Times New Roman" pitchFamily="18" charset="0"/>
            </a:endParaRPr>
          </a:p>
          <a:p>
            <a:pPr>
              <a:buNone/>
            </a:pPr>
            <a:endParaRPr lang="en-US" sz="34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ovind Sharma\Desktop\Study material ch 2 XI class\physics-project-on-physical-world-units-and-measurement-76-638.jpg"/>
          <p:cNvPicPr>
            <a:picLocks noChangeAspect="1" noChangeArrowheads="1"/>
          </p:cNvPicPr>
          <p:nvPr/>
        </p:nvPicPr>
        <p:blipFill>
          <a:blip r:embed="rId2"/>
          <a:srcRect/>
          <a:stretch>
            <a:fillRect/>
          </a:stretch>
        </p:blipFill>
        <p:spPr bwMode="auto">
          <a:xfrm>
            <a:off x="381000" y="457200"/>
            <a:ext cx="8382000" cy="5943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Govind Sharma\Desktop\Study material ch 2 XI class\physics-project-on-physical-world-units-and-measurement-77-638.jpg"/>
          <p:cNvPicPr>
            <a:picLocks noChangeAspect="1" noChangeArrowheads="1"/>
          </p:cNvPicPr>
          <p:nvPr/>
        </p:nvPicPr>
        <p:blipFill>
          <a:blip r:embed="rId2"/>
          <a:srcRect/>
          <a:stretch>
            <a:fillRect/>
          </a:stretch>
        </p:blipFill>
        <p:spPr bwMode="auto">
          <a:xfrm>
            <a:off x="304800" y="609600"/>
            <a:ext cx="8458200" cy="5867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pPr algn="ctr"/>
            <a:r>
              <a:rPr lang="en-US" dirty="0" smtClean="0"/>
              <a:t>Sample Question</a:t>
            </a:r>
            <a:endParaRPr lang="en-US" dirty="0"/>
          </a:p>
        </p:txBody>
      </p:sp>
      <p:sp>
        <p:nvSpPr>
          <p:cNvPr id="3" name="Content Placeholder 2"/>
          <p:cNvSpPr>
            <a:spLocks noGrp="1"/>
          </p:cNvSpPr>
          <p:nvPr>
            <p:ph idx="1"/>
          </p:nvPr>
        </p:nvSpPr>
        <p:spPr>
          <a:xfrm>
            <a:off x="457200" y="1219200"/>
            <a:ext cx="8382000" cy="5257800"/>
          </a:xfrm>
        </p:spPr>
        <p:txBody>
          <a:bodyPr>
            <a:noAutofit/>
          </a:bodyPr>
          <a:lstStyle/>
          <a:p>
            <a:r>
              <a:rPr lang="en-US" sz="4000" dirty="0" smtClean="0">
                <a:latin typeface="Times New Roman" pitchFamily="18" charset="0"/>
                <a:cs typeface="Times New Roman" pitchFamily="18" charset="0"/>
              </a:rPr>
              <a:t>We measure the period of oscillation of a simple pendulum. In successive measurements, the readings turn out to be 2.63 s, 2.56 s, 2.42 s, 2.71s and 2.80 s. Calculate the absolute errors, relative error or percentage error.</a:t>
            </a:r>
          </a:p>
          <a:p>
            <a:pPr>
              <a:buNone/>
            </a:pPr>
            <a:r>
              <a:rPr lang="en-US" sz="4000" dirty="0" smtClean="0">
                <a:latin typeface="Times New Roman" pitchFamily="18" charset="0"/>
                <a:cs typeface="Times New Roman" pitchFamily="18" charset="0"/>
              </a:rPr>
              <a:t>         </a:t>
            </a:r>
          </a:p>
          <a:p>
            <a:pPr>
              <a:buNone/>
            </a:pPr>
            <a:endParaRPr lang="en-US" sz="1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609600"/>
            <a:ext cx="8534400" cy="5715000"/>
          </a:xfrm>
          <a:prstGeom prst="rect">
            <a:avLst/>
          </a:prstGeom>
        </p:spPr>
        <p:txBody>
          <a:bodyPr wrap="square">
            <a:spAutoFit/>
          </a:bodyPr>
          <a:lstStyle/>
          <a:p>
            <a:pPr>
              <a:buNone/>
            </a:pPr>
            <a:r>
              <a:rPr lang="en-US" sz="1600" dirty="0" smtClean="0">
                <a:latin typeface="Times New Roman" pitchFamily="18" charset="0"/>
                <a:cs typeface="Times New Roman" pitchFamily="18" charset="0"/>
              </a:rPr>
              <a:t>Sol. The mean period of oscillation of the Pendulum </a:t>
            </a:r>
            <a:r>
              <a:rPr lang="en-US" sz="1600" i="1" dirty="0" smtClean="0">
                <a:latin typeface="Times New Roman" pitchFamily="18" charset="0"/>
                <a:cs typeface="Times New Roman" pitchFamily="18" charset="0"/>
              </a:rPr>
              <a:t>T = </a:t>
            </a:r>
            <a:r>
              <a:rPr lang="en-US" sz="1600" dirty="0" smtClean="0">
                <a:latin typeface="Times New Roman" pitchFamily="18" charset="0"/>
                <a:cs typeface="Times New Roman" pitchFamily="18" charset="0"/>
              </a:rPr>
              <a:t>(2.63 + 2.56 + 2.42 + 2.71+ 2.80)/5 </a:t>
            </a:r>
          </a:p>
          <a:p>
            <a:pPr>
              <a:buNone/>
            </a:pPr>
            <a:r>
              <a:rPr lang="en-US" sz="1600" dirty="0" smtClean="0">
                <a:latin typeface="Times New Roman" pitchFamily="18" charset="0"/>
                <a:cs typeface="Times New Roman" pitchFamily="18" charset="0"/>
              </a:rPr>
              <a:t>                                               T = 13.12/5 = 2.62 sec.</a:t>
            </a:r>
          </a:p>
          <a:p>
            <a:pPr>
              <a:buNone/>
            </a:pPr>
            <a:r>
              <a:rPr lang="en-US" sz="1600" dirty="0" smtClean="0">
                <a:latin typeface="Times New Roman" pitchFamily="18" charset="0"/>
                <a:cs typeface="Times New Roman" pitchFamily="18" charset="0"/>
              </a:rPr>
              <a:t>      As the periods are measured to a resolution of 0.01 s, all times are to the second decimal; it is proper to put this mean period also to the second decimal. The absolute  errors in the measurements are</a:t>
            </a:r>
          </a:p>
          <a:p>
            <a:pPr>
              <a:buNone/>
            </a:pPr>
            <a:r>
              <a:rPr lang="en-US" sz="1600" dirty="0" smtClean="0">
                <a:latin typeface="Times New Roman" pitchFamily="18" charset="0"/>
                <a:cs typeface="Times New Roman" pitchFamily="18" charset="0"/>
              </a:rPr>
              <a:t>              2.63 s – 2.62 s =    0.01 s</a:t>
            </a:r>
          </a:p>
          <a:p>
            <a:pPr>
              <a:buNone/>
            </a:pPr>
            <a:r>
              <a:rPr lang="en-US" sz="1600" dirty="0" smtClean="0">
                <a:latin typeface="Times New Roman" pitchFamily="18" charset="0"/>
                <a:cs typeface="Times New Roman" pitchFamily="18" charset="0"/>
              </a:rPr>
              <a:t>              2.56 s – 2.62 s = – 0.06 s</a:t>
            </a:r>
          </a:p>
          <a:p>
            <a:pPr>
              <a:buNone/>
            </a:pPr>
            <a:r>
              <a:rPr lang="en-US" sz="1600" dirty="0" smtClean="0">
                <a:latin typeface="Times New Roman" pitchFamily="18" charset="0"/>
                <a:cs typeface="Times New Roman" pitchFamily="18" charset="0"/>
              </a:rPr>
              <a:t>              2.42 s – 2.62 s = – 0.20 s</a:t>
            </a:r>
          </a:p>
          <a:p>
            <a:pPr>
              <a:buNone/>
            </a:pPr>
            <a:r>
              <a:rPr lang="en-US" sz="1600" dirty="0" smtClean="0">
                <a:latin typeface="Times New Roman" pitchFamily="18" charset="0"/>
                <a:cs typeface="Times New Roman" pitchFamily="18" charset="0"/>
              </a:rPr>
              <a:t>              2.71 s – 2.62 s = 0.09 s</a:t>
            </a:r>
          </a:p>
          <a:p>
            <a:pPr>
              <a:buNone/>
            </a:pPr>
            <a:r>
              <a:rPr lang="en-US" sz="1600" dirty="0" smtClean="0">
                <a:latin typeface="Times New Roman" pitchFamily="18" charset="0"/>
                <a:cs typeface="Times New Roman" pitchFamily="18" charset="0"/>
              </a:rPr>
              <a:t>               2.80 s – 2.62 s = 0.18 s</a:t>
            </a:r>
          </a:p>
          <a:p>
            <a:pPr>
              <a:buNone/>
            </a:pPr>
            <a:r>
              <a:rPr lang="en-US" sz="1600" dirty="0" smtClean="0">
                <a:latin typeface="Times New Roman" pitchFamily="18" charset="0"/>
                <a:cs typeface="Times New Roman" pitchFamily="18" charset="0"/>
              </a:rPr>
              <a:t>         Note that the errors have the same units as the quantity to be measured. The arithmetic mean of all the absolute errors (for arithmetic mean, we take only the magnitudes) is</a:t>
            </a:r>
          </a:p>
          <a:p>
            <a:pPr>
              <a:buNone/>
            </a:pPr>
            <a:r>
              <a:rPr lang="en-US" sz="1600"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ΔΤ</a:t>
            </a:r>
            <a:r>
              <a:rPr lang="en-US" sz="1600" i="1" dirty="0" smtClean="0">
                <a:latin typeface="Times New Roman" pitchFamily="18" charset="0"/>
                <a:cs typeface="Times New Roman" pitchFamily="18" charset="0"/>
              </a:rPr>
              <a:t>mean = [(0.01+ 0.06+0.20+0.09+0.18)s]/5   </a:t>
            </a:r>
            <a:r>
              <a:rPr lang="en-US" sz="1600" dirty="0" smtClean="0">
                <a:latin typeface="Times New Roman" pitchFamily="18" charset="0"/>
                <a:cs typeface="Times New Roman" pitchFamily="18" charset="0"/>
              </a:rPr>
              <a:t>= 0.54 s/5  = 0.11 s</a:t>
            </a:r>
          </a:p>
          <a:p>
            <a:pPr>
              <a:buNone/>
            </a:pPr>
            <a:r>
              <a:rPr lang="en-US" sz="1600" dirty="0" smtClean="0">
                <a:latin typeface="Times New Roman" pitchFamily="18" charset="0"/>
                <a:cs typeface="Times New Roman" pitchFamily="18" charset="0"/>
              </a:rPr>
              <a:t>         That means, the period of oscillation of the simple pendulum is (2.62 ± 0.11) s i.e. it lies between  (2.62 + 0.11) s and  (2.62 – 0.11) s or between 2.73 s and 2.51 s. As the arithmetic mean of all the absolute errors is 0.11 s, there is already an error in the     tenth of a second. Hence there is no point in giving the period to a hundredth. A more correct way will be to write </a:t>
            </a:r>
            <a:r>
              <a:rPr lang="en-US" sz="1600" i="1" dirty="0" smtClean="0">
                <a:latin typeface="Times New Roman" pitchFamily="18" charset="0"/>
                <a:cs typeface="Times New Roman" pitchFamily="18" charset="0"/>
              </a:rPr>
              <a:t> T = (2.6 ± 0.1) s</a:t>
            </a:r>
          </a:p>
          <a:p>
            <a:pPr>
              <a:buNone/>
            </a:pPr>
            <a:r>
              <a:rPr lang="en-US" sz="1600" dirty="0" smtClean="0">
                <a:latin typeface="Times New Roman" pitchFamily="18" charset="0"/>
                <a:cs typeface="Times New Roman" pitchFamily="18" charset="0"/>
              </a:rPr>
              <a:t>        Note that the last numeral 6 is unreliable, since it may be anything between 5 and 7. We indicate this by saying that the measurement has two significant figures. In this case, the two significant figures are 2, which is reliable and 6, which has an error associated with it. You will learn more about the significant figures </a:t>
            </a:r>
          </a:p>
          <a:p>
            <a:r>
              <a:rPr lang="en-US" sz="1600" dirty="0" smtClean="0">
                <a:latin typeface="Times New Roman" pitchFamily="18" charset="0"/>
                <a:cs typeface="Times New Roman" pitchFamily="18" charset="0"/>
              </a:rPr>
              <a:t>For this example, the relative error or the percentage error is = (0.1/2.6)×100 = 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762000"/>
            <a:ext cx="7772400" cy="2743200"/>
          </a:xfrm>
        </p:spPr>
        <p:txBody>
          <a:bodyPr>
            <a:normAutofit fontScale="90000"/>
          </a:bodyPr>
          <a:lstStyle/>
          <a:p>
            <a:pPr algn="ctr"/>
            <a:r>
              <a:rPr lang="en-US" dirty="0" smtClean="0"/>
              <a:t>References :</a:t>
            </a:r>
            <a:br>
              <a:rPr lang="en-US" dirty="0" smtClean="0"/>
            </a:br>
            <a:r>
              <a:rPr lang="en-US" dirty="0" smtClean="0"/>
              <a:t> NCERT XI class </a:t>
            </a:r>
            <a:br>
              <a:rPr lang="en-US" dirty="0" smtClean="0"/>
            </a:br>
            <a:r>
              <a:rPr lang="en-US" dirty="0" smtClean="0"/>
              <a:t>Wikipedia                                                         Concept of physics by H C </a:t>
            </a:r>
            <a:r>
              <a:rPr lang="en-US" dirty="0" err="1" smtClean="0"/>
              <a:t>Verma</a:t>
            </a:r>
            <a:endParaRPr lang="en-US" dirty="0"/>
          </a:p>
        </p:txBody>
      </p:sp>
      <p:sp>
        <p:nvSpPr>
          <p:cNvPr id="3" name="Text Placeholder 2"/>
          <p:cNvSpPr>
            <a:spLocks noGrp="1"/>
          </p:cNvSpPr>
          <p:nvPr>
            <p:ph type="body" idx="1"/>
          </p:nvPr>
        </p:nvSpPr>
        <p:spPr>
          <a:xfrm>
            <a:off x="3922712" y="4114800"/>
            <a:ext cx="4611687" cy="1676400"/>
          </a:xfrm>
        </p:spPr>
        <p:txBody>
          <a:bodyPr>
            <a:normAutofit/>
          </a:bodyPr>
          <a:lstStyle/>
          <a:p>
            <a:pPr algn="r"/>
            <a:r>
              <a:rPr lang="en-US" sz="3200" dirty="0" smtClean="0"/>
              <a:t>By: </a:t>
            </a:r>
            <a:r>
              <a:rPr lang="en-US" sz="3200" dirty="0" err="1" smtClean="0"/>
              <a:t>Govind</a:t>
            </a:r>
            <a:r>
              <a:rPr lang="en-US" sz="3200" dirty="0" smtClean="0"/>
              <a:t> Sharma</a:t>
            </a:r>
          </a:p>
          <a:p>
            <a:pPr algn="r"/>
            <a:r>
              <a:rPr lang="en-US" sz="3200" dirty="0" smtClean="0"/>
              <a:t>PGT (Physics)</a:t>
            </a:r>
          </a:p>
          <a:p>
            <a:pPr algn="r"/>
            <a:r>
              <a:rPr lang="en-US" sz="3200" dirty="0" smtClean="0"/>
              <a:t>AECS 4, </a:t>
            </a:r>
            <a:r>
              <a:rPr lang="en-US" sz="3200" dirty="0" err="1" smtClean="0"/>
              <a:t>Rawatbhata</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t>Accuracy and Precision </a:t>
            </a:r>
            <a:endParaRPr lang="en-US" dirty="0"/>
          </a:p>
        </p:txBody>
      </p:sp>
      <p:sp>
        <p:nvSpPr>
          <p:cNvPr id="3" name="Content Placeholder 2"/>
          <p:cNvSpPr>
            <a:spLocks noGrp="1"/>
          </p:cNvSpPr>
          <p:nvPr>
            <p:ph idx="1"/>
          </p:nvPr>
        </p:nvSpPr>
        <p:spPr>
          <a:xfrm>
            <a:off x="381000" y="1066800"/>
            <a:ext cx="8229600" cy="5410200"/>
          </a:xfrm>
        </p:spPr>
        <p:txBody>
          <a:bodyPr>
            <a:noAutofit/>
          </a:bodyPr>
          <a:lstStyle/>
          <a:p>
            <a:r>
              <a:rPr lang="en-US" sz="2800" b="1" dirty="0" smtClean="0">
                <a:latin typeface="Times New Roman" pitchFamily="18" charset="0"/>
                <a:cs typeface="Times New Roman" pitchFamily="18" charset="0"/>
              </a:rPr>
              <a:t>Accuracy: Accuracy of a measurement is how close the measured value is to the true value.</a:t>
            </a:r>
          </a:p>
          <a:p>
            <a:r>
              <a:rPr lang="en-US" sz="2800" b="1" dirty="0" smtClean="0">
                <a:latin typeface="Times New Roman" pitchFamily="18" charset="0"/>
                <a:cs typeface="Times New Roman" pitchFamily="18" charset="0"/>
              </a:rPr>
              <a:t>Precision: Precision is the resolution or closeness of a series of measurements of a same quantity under similar conditions.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If the true value of a certain length is 3.678 cm and two instruments with different resolutions, up to 1 (less precise) and 2 (more precise) decimal places respectively, are used. If first measures the length as 3.5 and the second as 3.38 then the first has more accuracy but less precision while the second has less accuracy and more precision. </a:t>
            </a:r>
          </a:p>
          <a:p>
            <a:endParaRPr lang="en-US" sz="2800" b="1" dirty="0" smtClean="0"/>
          </a:p>
          <a:p>
            <a:pPr>
              <a:buNone/>
            </a:pPr>
            <a:r>
              <a:rPr lang="en-US" sz="2800" b="1" dirty="0" smtClean="0"/>
              <a:t> </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Govind Sharma\Desktop\Study material ch 2 XI class\physics-project-on-physical-world-units-and-measurement-70-638.jpg"/>
          <p:cNvPicPr>
            <a:picLocks noChangeAspect="1" noChangeArrowheads="1"/>
          </p:cNvPicPr>
          <p:nvPr/>
        </p:nvPicPr>
        <p:blipFill>
          <a:blip r:embed="rId2"/>
          <a:srcRect/>
          <a:stretch>
            <a:fillRect/>
          </a:stretch>
        </p:blipFill>
        <p:spPr bwMode="auto">
          <a:xfrm>
            <a:off x="457200" y="609601"/>
            <a:ext cx="8305800" cy="6019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en-US" dirty="0" smtClean="0"/>
              <a:t>Errors and types of error</a:t>
            </a:r>
            <a:endParaRPr lang="en-US" dirty="0"/>
          </a:p>
        </p:txBody>
      </p:sp>
      <p:sp>
        <p:nvSpPr>
          <p:cNvPr id="3" name="Content Placeholder 2"/>
          <p:cNvSpPr>
            <a:spLocks noGrp="1"/>
          </p:cNvSpPr>
          <p:nvPr>
            <p:ph idx="1"/>
          </p:nvPr>
        </p:nvSpPr>
        <p:spPr>
          <a:xfrm>
            <a:off x="228600" y="1143000"/>
            <a:ext cx="8610600" cy="5257800"/>
          </a:xfrm>
        </p:spPr>
        <p:txBody>
          <a:bodyPr>
            <a:normAutofit/>
          </a:bodyPr>
          <a:lstStyle/>
          <a:p>
            <a:r>
              <a:rPr lang="en-US" sz="3200" b="1" dirty="0" smtClean="0">
                <a:latin typeface="Times New Roman" pitchFamily="18" charset="0"/>
                <a:cs typeface="Times New Roman" pitchFamily="18" charset="0"/>
              </a:rPr>
              <a:t>Error</a:t>
            </a:r>
            <a:r>
              <a:rPr lang="en-US" sz="2900" b="1" dirty="0" smtClean="0"/>
              <a:t>:</a:t>
            </a:r>
            <a:r>
              <a:rPr lang="en-US" sz="2900" dirty="0" smtClean="0"/>
              <a:t> Any uncertainty resulting from </a:t>
            </a:r>
            <a:r>
              <a:rPr lang="en-US" sz="2900" dirty="0" smtClean="0">
                <a:latin typeface="Times New Roman" pitchFamily="18" charset="0"/>
                <a:cs typeface="Times New Roman" pitchFamily="18" charset="0"/>
              </a:rPr>
              <a:t>measurement</a:t>
            </a:r>
            <a:r>
              <a:rPr lang="en-US" sz="2900" dirty="0" smtClean="0"/>
              <a:t> by a measuring instrument is called an </a:t>
            </a:r>
            <a:r>
              <a:rPr lang="en-US" sz="2900" b="1" dirty="0" smtClean="0"/>
              <a:t>error.</a:t>
            </a:r>
          </a:p>
          <a:p>
            <a:r>
              <a:rPr lang="en-US" sz="2900" b="1" dirty="0" smtClean="0"/>
              <a:t> Systematic Errors: </a:t>
            </a:r>
            <a:r>
              <a:rPr lang="en-US" sz="2900" dirty="0" smtClean="0"/>
              <a:t>Errors which reasons are known to us and they can be positive or negative both are called as systematic errors.</a:t>
            </a:r>
          </a:p>
          <a:p>
            <a:r>
              <a:rPr lang="en-US" sz="2900" b="1" dirty="0" smtClean="0"/>
              <a:t>Instrumental errors: These arise from imperfect design or calibration error in the instrument. Worn off scale, zero error in a weighing scale are some examples of instrument errors. </a:t>
            </a:r>
          </a:p>
          <a:p>
            <a:endParaRPr lang="en-US" sz="2900" dirty="0" smtClean="0"/>
          </a:p>
          <a:p>
            <a:endParaRPr lang="en-US" sz="2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85800"/>
            <a:ext cx="8001000" cy="5478423"/>
          </a:xfrm>
          <a:prstGeom prst="rect">
            <a:avLst/>
          </a:prstGeom>
        </p:spPr>
        <p:txBody>
          <a:bodyPr wrap="square">
            <a:spAutoFit/>
          </a:bodyPr>
          <a:lstStyle/>
          <a:p>
            <a:r>
              <a:rPr lang="en-US" sz="3600" b="1" dirty="0" smtClean="0">
                <a:latin typeface="Times New Roman" pitchFamily="18" charset="0"/>
                <a:cs typeface="Times New Roman" pitchFamily="18" charset="0"/>
              </a:rPr>
              <a:t>Imperfections in experimental techniques: </a:t>
            </a:r>
            <a:r>
              <a:rPr lang="en-US" sz="3600" dirty="0" smtClean="0">
                <a:latin typeface="Times New Roman" pitchFamily="18" charset="0"/>
                <a:cs typeface="Times New Roman" pitchFamily="18" charset="0"/>
              </a:rPr>
              <a:t>If the technique is not accurate (for example measuring temperature of human body by placing thermometer under armpit resulting in lower temperature than actual) and due to the external conditions like temperature, wind, humidity, these kinds of errors occur. </a:t>
            </a:r>
          </a:p>
          <a:p>
            <a:r>
              <a:rPr lang="en-US" sz="2600" dirty="0" smtClean="0">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38200"/>
            <a:ext cx="7543800" cy="5509200"/>
          </a:xfrm>
          <a:prstGeom prst="rect">
            <a:avLst/>
          </a:prstGeom>
        </p:spPr>
        <p:txBody>
          <a:bodyPr wrap="square">
            <a:spAutoFit/>
          </a:bodyPr>
          <a:lstStyle/>
          <a:p>
            <a:r>
              <a:rPr lang="en-US" sz="3200" b="1" dirty="0" smtClean="0">
                <a:latin typeface="Times New Roman" pitchFamily="18" charset="0"/>
                <a:cs typeface="Times New Roman" pitchFamily="18" charset="0"/>
              </a:rPr>
              <a:t>Personal errors: </a:t>
            </a:r>
            <a:r>
              <a:rPr lang="en-US" sz="3200" dirty="0" smtClean="0">
                <a:latin typeface="Times New Roman" pitchFamily="18" charset="0"/>
                <a:cs typeface="Times New Roman" pitchFamily="18" charset="0"/>
              </a:rPr>
              <a:t>Errors occurring due to human carelessness, lack of proper setting, taking down incorrect reading are called personal errors. </a:t>
            </a:r>
          </a:p>
          <a:p>
            <a:r>
              <a:rPr lang="en-US" sz="3200" dirty="0" smtClean="0">
                <a:latin typeface="Times New Roman" pitchFamily="18" charset="0"/>
                <a:cs typeface="Times New Roman" pitchFamily="18" charset="0"/>
              </a:rPr>
              <a:t>These errors can be removed by: </a:t>
            </a:r>
          </a:p>
          <a:p>
            <a:pPr>
              <a:buFont typeface="Arial" pitchFamily="34" charset="0"/>
              <a:buChar char="•"/>
            </a:pPr>
            <a:r>
              <a:rPr lang="en-US" sz="3200" dirty="0" smtClean="0">
                <a:latin typeface="Times New Roman" pitchFamily="18" charset="0"/>
                <a:cs typeface="Times New Roman" pitchFamily="18" charset="0"/>
              </a:rPr>
              <a:t> Taking proper instrument and calibrating it properly. </a:t>
            </a:r>
          </a:p>
          <a:p>
            <a:pPr>
              <a:buFont typeface="Arial" pitchFamily="34" charset="0"/>
              <a:buChar char="•"/>
            </a:pPr>
            <a:r>
              <a:rPr lang="en-US" sz="3200" dirty="0" smtClean="0">
                <a:latin typeface="Times New Roman" pitchFamily="18" charset="0"/>
                <a:cs typeface="Times New Roman" pitchFamily="18" charset="0"/>
              </a:rPr>
              <a:t>Removing human bias as far as possible  Experimenting under proper atmospheric conditions and techniques. </a:t>
            </a:r>
          </a:p>
          <a:p>
            <a:r>
              <a:rPr lang="en-US" sz="3200" dirty="0" smtClean="0">
                <a:latin typeface="Times New Roman" pitchFamily="18" charset="0"/>
                <a:cs typeface="Times New Roman" pitchFamily="18" charset="0"/>
              </a:rPr>
              <a:t>Removing human bias as far as possible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686800" cy="5016758"/>
          </a:xfrm>
          <a:prstGeom prst="rect">
            <a:avLst/>
          </a:prstGeom>
        </p:spPr>
        <p:txBody>
          <a:bodyPr wrap="square">
            <a:spAutoFit/>
          </a:bodyPr>
          <a:lstStyle/>
          <a:p>
            <a:r>
              <a:rPr lang="en-US" sz="3200" b="1" dirty="0" smtClean="0">
                <a:latin typeface="Times New Roman" pitchFamily="18" charset="0"/>
                <a:cs typeface="Times New Roman" pitchFamily="18" charset="0"/>
              </a:rPr>
              <a:t>Random Error:</a:t>
            </a:r>
          </a:p>
          <a:p>
            <a:pPr>
              <a:buFont typeface="Arial" pitchFamily="34" charset="0"/>
              <a:buChar char="•"/>
            </a:pPr>
            <a:r>
              <a:rPr lang="en-US" sz="3200" dirty="0" smtClean="0">
                <a:latin typeface="Times New Roman" pitchFamily="18" charset="0"/>
                <a:cs typeface="Times New Roman" pitchFamily="18" charset="0"/>
              </a:rPr>
              <a:t>Those errors which reasons are not known to us are called as random errors.</a:t>
            </a:r>
          </a:p>
          <a:p>
            <a:pPr>
              <a:buFont typeface="Arial" pitchFamily="34" charset="0"/>
              <a:buChar char="•"/>
            </a:pPr>
            <a:r>
              <a:rPr lang="en-US" sz="3200" dirty="0" smtClean="0">
                <a:latin typeface="Times New Roman" pitchFamily="18" charset="0"/>
                <a:cs typeface="Times New Roman" pitchFamily="18" charset="0"/>
              </a:rPr>
              <a:t>Any factors that randomly affect measurement of the variable across the</a:t>
            </a:r>
          </a:p>
          <a:p>
            <a:r>
              <a:rPr lang="en-US" sz="3200" dirty="0" smtClean="0">
                <a:latin typeface="Times New Roman" pitchFamily="18" charset="0"/>
                <a:cs typeface="Times New Roman" pitchFamily="18" charset="0"/>
              </a:rPr>
              <a:t>sample.</a:t>
            </a:r>
          </a:p>
          <a:p>
            <a:pPr>
              <a:buFont typeface="Arial" pitchFamily="34" charset="0"/>
              <a:buChar char="•"/>
            </a:pPr>
            <a:r>
              <a:rPr lang="en-US" sz="3200" dirty="0" smtClean="0">
                <a:latin typeface="Times New Roman" pitchFamily="18" charset="0"/>
                <a:cs typeface="Times New Roman" pitchFamily="18" charset="0"/>
              </a:rPr>
              <a:t>For instance, each person’s mood can inflate or deflate performance on any occasion.</a:t>
            </a:r>
          </a:p>
          <a:p>
            <a:pPr>
              <a:buFont typeface="Arial" pitchFamily="34" charset="0"/>
              <a:buChar char="•"/>
            </a:pPr>
            <a:r>
              <a:rPr lang="en-US" sz="3200" dirty="0" smtClean="0">
                <a:latin typeface="Times New Roman" pitchFamily="18" charset="0"/>
                <a:cs typeface="Times New Roman" pitchFamily="18" charset="0"/>
              </a:rPr>
              <a:t>Random error adds variability to the data but does not affect average performance for the group.</a:t>
            </a:r>
            <a:endParaRPr lang="en-US"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458200" cy="5509200"/>
          </a:xfrm>
          <a:prstGeom prst="rect">
            <a:avLst/>
          </a:prstGeom>
        </p:spPr>
        <p:txBody>
          <a:bodyPr wrap="square">
            <a:spAutoFit/>
          </a:bodyPr>
          <a:lstStyle/>
          <a:p>
            <a:r>
              <a:rPr lang="en-US" sz="3200" b="1" dirty="0" smtClean="0">
                <a:latin typeface="Times New Roman" pitchFamily="18" charset="0"/>
                <a:cs typeface="Times New Roman" pitchFamily="18" charset="0"/>
              </a:rPr>
              <a:t>Least Count Error :</a:t>
            </a:r>
          </a:p>
          <a:p>
            <a:r>
              <a:rPr lang="en-US" sz="3200" dirty="0" smtClean="0">
                <a:latin typeface="Times New Roman" pitchFamily="18" charset="0"/>
                <a:cs typeface="Times New Roman" pitchFamily="18" charset="0"/>
              </a:rPr>
              <a:t>Smallest value that can be measured by the measuring instrument is called its </a:t>
            </a:r>
            <a:r>
              <a:rPr lang="en-US" sz="3200" b="1" dirty="0" smtClean="0">
                <a:latin typeface="Times New Roman" pitchFamily="18" charset="0"/>
                <a:cs typeface="Times New Roman" pitchFamily="18" charset="0"/>
              </a:rPr>
              <a:t>least count. Least count error is the error associated with the resolution or the least count of the instrument. </a:t>
            </a:r>
          </a:p>
          <a:p>
            <a:r>
              <a:rPr lang="en-US" sz="3200" dirty="0" smtClean="0">
                <a:latin typeface="Times New Roman" pitchFamily="18" charset="0"/>
                <a:cs typeface="Times New Roman" pitchFamily="18" charset="0"/>
              </a:rPr>
              <a:t>• Least count errors can be minimized by using instruments of higher precision/resolution and improving experimental techniques (taking several readings of a measurement and then taking a mean).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ovind Sharma\Desktop\Study material ch 2 XI class\physics-project-on-physical-world-units-and-measurement-75-638.jpg"/>
          <p:cNvPicPr>
            <a:picLocks noChangeAspect="1" noChangeArrowheads="1"/>
          </p:cNvPicPr>
          <p:nvPr/>
        </p:nvPicPr>
        <p:blipFill>
          <a:blip r:embed="rId2"/>
          <a:srcRect/>
          <a:stretch>
            <a:fillRect/>
          </a:stretch>
        </p:blipFill>
        <p:spPr bwMode="auto">
          <a:xfrm>
            <a:off x="228600" y="533400"/>
            <a:ext cx="8686800" cy="6019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145</TotalTime>
  <Words>888</Words>
  <Application>Microsoft Office PowerPoint</Application>
  <PresentationFormat>On-screen Show (4:3)</PresentationFormat>
  <Paragraphs>56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ATOMIC ENERGY EDUCATION SOCIETY Distant Learning Programme Class XI  Subject: Physics  Chapter: Unit and Measurement (Module 2/4)</vt:lpstr>
      <vt:lpstr>Accuracy and Precision </vt:lpstr>
      <vt:lpstr>Slide 3</vt:lpstr>
      <vt:lpstr>Errors and types of error</vt:lpstr>
      <vt:lpstr>Slide 5</vt:lpstr>
      <vt:lpstr>Slide 6</vt:lpstr>
      <vt:lpstr>Slide 7</vt:lpstr>
      <vt:lpstr>Slide 8</vt:lpstr>
      <vt:lpstr>Slide 9</vt:lpstr>
      <vt:lpstr>Slide 10</vt:lpstr>
      <vt:lpstr>Slide 11</vt:lpstr>
      <vt:lpstr>Sample Question</vt:lpstr>
      <vt:lpstr>Slide 13</vt:lpstr>
      <vt:lpstr>References :  NCERT XI class  Wikipedia                                                         Concept of physics by H C Verma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EDUCATION SOCIETY Distant Learning Programme Class XI  Subject: Physics  Chapter: Unit and Measurement (Module 2)</dc:title>
  <dc:creator/>
  <cp:lastModifiedBy>Govind Sharma</cp:lastModifiedBy>
  <cp:revision>37</cp:revision>
  <dcterms:created xsi:type="dcterms:W3CDTF">2006-08-16T00:00:00Z</dcterms:created>
  <dcterms:modified xsi:type="dcterms:W3CDTF">2020-07-18T16:15:42Z</dcterms:modified>
</cp:coreProperties>
</file>